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5" r:id="rId3"/>
    <p:sldId id="277" r:id="rId4"/>
    <p:sldId id="283" r:id="rId5"/>
    <p:sldId id="284" r:id="rId6"/>
    <p:sldId id="285" r:id="rId7"/>
    <p:sldId id="289" r:id="rId8"/>
    <p:sldId id="286" r:id="rId9"/>
    <p:sldId id="288" r:id="rId10"/>
    <p:sldId id="290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934" autoAdjust="0"/>
  </p:normalViewPr>
  <p:slideViewPr>
    <p:cSldViewPr>
      <p:cViewPr varScale="1">
        <p:scale>
          <a:sx n="50" d="100"/>
          <a:sy n="50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4C9D8-6DA8-4F1D-8CEF-179DD8BEF76A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6DE-7D16-4370-9576-8BE77E3F47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657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8514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888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366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043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3917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5423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074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996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9642C2-FDA3-483F-84BC-BD5231571D5B}" type="datetimeFigureOut">
              <a:rPr lang="en-CA" smtClean="0"/>
              <a:t>11/03/2013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V35Nr0DKF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48DAG4hJd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48DAG4hJd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Learning Coach Meeting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March 12, 2013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76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Technology Tip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Google Docs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5183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Next Learning Coach Meeting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r>
              <a:rPr lang="en-CA" dirty="0" smtClean="0"/>
              <a:t>April 16, 2013</a:t>
            </a:r>
          </a:p>
          <a:p>
            <a:pPr marL="68580" indent="0" algn="ctr">
              <a:buNone/>
            </a:pPr>
            <a:r>
              <a:rPr lang="en-CA" dirty="0" smtClean="0"/>
              <a:t>1:00-4:00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58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554416" cy="870992"/>
          </a:xfrm>
        </p:spPr>
        <p:txBody>
          <a:bodyPr>
            <a:normAutofit fontScale="90000"/>
          </a:bodyPr>
          <a:lstStyle/>
          <a:p>
            <a:r>
              <a:rPr lang="en-CA" sz="3800" dirty="0" smtClean="0"/>
              <a:t>PSD’s Commitments to Inclusion</a:t>
            </a:r>
            <a:endParaRPr lang="en-CA" sz="3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685800"/>
            <a:ext cx="8712968" cy="468741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>
              <a:buFont typeface="Arial" charset="0"/>
              <a:buChar char="•"/>
            </a:pPr>
            <a:endParaRPr lang="en-US" sz="2800" dirty="0" smtClean="0"/>
          </a:p>
          <a:p>
            <a:pPr lvl="0">
              <a:buFont typeface="Arial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idea of fixing students to </a:t>
            </a:r>
            <a:r>
              <a:rPr lang="en-US" sz="2800" b="1" dirty="0" smtClean="0"/>
              <a:t>improving environments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Dependence on staff (teachers and EA’s) to </a:t>
            </a:r>
            <a:r>
              <a:rPr lang="en-US" sz="2800" b="1" dirty="0"/>
              <a:t>a focus on </a:t>
            </a:r>
            <a:r>
              <a:rPr lang="en-US" sz="2800" b="1" dirty="0" smtClean="0"/>
              <a:t>independence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“Special Ed” to </a:t>
            </a:r>
            <a:r>
              <a:rPr lang="en-US" sz="2800" b="1" dirty="0"/>
              <a:t>ALL students being </a:t>
            </a:r>
            <a:r>
              <a:rPr lang="en-US" sz="2800" b="1" dirty="0" smtClean="0"/>
              <a:t>special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 A deficit model of thinking to a </a:t>
            </a:r>
            <a:r>
              <a:rPr lang="en-US" sz="2800" b="1" dirty="0"/>
              <a:t>strength based model of </a:t>
            </a:r>
            <a:r>
              <a:rPr lang="en-US" sz="2800" b="1" dirty="0" smtClean="0"/>
              <a:t>thinking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Having high expectations for some to </a:t>
            </a:r>
            <a:r>
              <a:rPr lang="en-US" sz="2800" b="1" dirty="0"/>
              <a:t>having high expectations for ALL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20846"/>
            <a:ext cx="284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Move from: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195483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Today’s 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Share an experience</a:t>
            </a:r>
          </a:p>
          <a:p>
            <a:r>
              <a:rPr lang="en-CA" dirty="0" smtClean="0"/>
              <a:t>New Learning: Lesson Study Model</a:t>
            </a:r>
          </a:p>
          <a:p>
            <a:r>
              <a:rPr lang="en-CA" dirty="0" smtClean="0"/>
              <a:t>Technology Tip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3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200918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Share a Meaningful Experience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dirty="0"/>
              <a:t>Criteria</a:t>
            </a:r>
            <a:r>
              <a:rPr lang="en-CA" b="1" i="1" dirty="0"/>
              <a:t> </a:t>
            </a:r>
            <a:r>
              <a:rPr lang="en-CA" b="1" dirty="0"/>
              <a:t>for a</a:t>
            </a:r>
            <a:r>
              <a:rPr lang="en-CA" b="1" i="1" dirty="0"/>
              <a:t> meaningful experience</a:t>
            </a:r>
            <a:r>
              <a:rPr lang="en-CA" b="1" dirty="0"/>
              <a:t>. </a:t>
            </a:r>
          </a:p>
          <a:p>
            <a:pPr marL="0" indent="0">
              <a:buNone/>
            </a:pPr>
            <a:r>
              <a:rPr lang="en-US" dirty="0"/>
              <a:t>The experience:</a:t>
            </a:r>
            <a:endParaRPr lang="en-CA" dirty="0"/>
          </a:p>
          <a:p>
            <a:r>
              <a:rPr lang="en-US" dirty="0"/>
              <a:t> Is beneficial to others (others might learn an effective strategy, or a “what not to do”)</a:t>
            </a:r>
            <a:endParaRPr lang="en-CA" dirty="0"/>
          </a:p>
          <a:p>
            <a:r>
              <a:rPr lang="en-US" dirty="0"/>
              <a:t>Helps explore your understanding of the role of a learning coach</a:t>
            </a:r>
          </a:p>
          <a:p>
            <a:pPr marL="6858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US" dirty="0"/>
              <a:t>Tell which of the “commitment to inclusion” statements are championed through this experience, and articulate the alignment between the experience and the commitment statement.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784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are the most significant </a:t>
            </a:r>
            <a:r>
              <a:rPr lang="en-CA" dirty="0"/>
              <a:t>b</a:t>
            </a:r>
            <a:r>
              <a:rPr lang="en-CA" dirty="0" smtClean="0"/>
              <a:t>enefits of the lesson study?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pPr marL="68580" indent="0">
              <a:buNone/>
            </a:pPr>
            <a:r>
              <a:rPr lang="en-CA" u="sng" dirty="0">
                <a:hlinkClick r:id="rId3"/>
              </a:rPr>
              <a:t>http://www.youtube.com/watch?v=nV35Nr0DKFs</a:t>
            </a:r>
            <a:endParaRPr lang="en-CA" dirty="0"/>
          </a:p>
          <a:p>
            <a:pPr marL="6858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65847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is the Lesson Study Model?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424936" cy="4968552"/>
          </a:xfrm>
        </p:spPr>
        <p:txBody>
          <a:bodyPr>
            <a:normAutofit fontScale="25000" lnSpcReduction="20000"/>
          </a:bodyPr>
          <a:lstStyle/>
          <a:p>
            <a:pPr marL="68580" indent="0">
              <a:buNone/>
            </a:pPr>
            <a:r>
              <a:rPr lang="en-CA" sz="9600" dirty="0">
                <a:solidFill>
                  <a:schemeClr val="tx1"/>
                </a:solidFill>
              </a:rPr>
              <a:t>Lesson Study is a model of professional development designed to assist teachers to produce quality lesson plans </a:t>
            </a:r>
            <a:r>
              <a:rPr lang="en-CA" sz="9600" b="1" dirty="0">
                <a:solidFill>
                  <a:schemeClr val="tx1"/>
                </a:solidFill>
              </a:rPr>
              <a:t>and gain a better </a:t>
            </a:r>
            <a:r>
              <a:rPr lang="en-CA" sz="9600" b="1" dirty="0" smtClean="0">
                <a:solidFill>
                  <a:schemeClr val="tx1"/>
                </a:solidFill>
              </a:rPr>
              <a:t>understanding </a:t>
            </a:r>
            <a:r>
              <a:rPr lang="en-CA" sz="9600" b="1" dirty="0">
                <a:solidFill>
                  <a:schemeClr val="tx1"/>
                </a:solidFill>
              </a:rPr>
              <a:t>of student learning</a:t>
            </a:r>
            <a:r>
              <a:rPr lang="en-CA" sz="9600" dirty="0">
                <a:solidFill>
                  <a:schemeClr val="tx1"/>
                </a:solidFill>
              </a:rPr>
              <a:t>. </a:t>
            </a:r>
            <a:endParaRPr lang="en-CA" sz="9600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en-CA" sz="9600" dirty="0" smtClean="0">
                <a:solidFill>
                  <a:schemeClr val="tx1"/>
                </a:solidFill>
              </a:rPr>
              <a:t>The </a:t>
            </a:r>
            <a:r>
              <a:rPr lang="en-CA" sz="9600" dirty="0">
                <a:solidFill>
                  <a:schemeClr val="tx1"/>
                </a:solidFill>
              </a:rPr>
              <a:t>process involves a small team of teachers working together in a systematic cycle of planning, </a:t>
            </a:r>
            <a:r>
              <a:rPr lang="en-CA" sz="9600" dirty="0" smtClean="0">
                <a:solidFill>
                  <a:schemeClr val="tx1"/>
                </a:solidFill>
              </a:rPr>
              <a:t>teaching</a:t>
            </a:r>
            <a:r>
              <a:rPr lang="en-CA" sz="9600" dirty="0">
                <a:solidFill>
                  <a:schemeClr val="tx1"/>
                </a:solidFill>
              </a:rPr>
              <a:t>, observing, refining and reviewing a specific lesson </a:t>
            </a:r>
            <a:r>
              <a:rPr lang="en-CA" sz="9600" dirty="0" smtClean="0">
                <a:solidFill>
                  <a:schemeClr val="tx1"/>
                </a:solidFill>
              </a:rPr>
              <a:t>designed </a:t>
            </a:r>
            <a:r>
              <a:rPr lang="en-CA" sz="9600" dirty="0">
                <a:solidFill>
                  <a:schemeClr val="tx1"/>
                </a:solidFill>
              </a:rPr>
              <a:t>to </a:t>
            </a:r>
            <a:r>
              <a:rPr lang="en-CA" sz="9600" b="1" dirty="0">
                <a:solidFill>
                  <a:schemeClr val="tx1"/>
                </a:solidFill>
              </a:rPr>
              <a:t>address an identified student learning need </a:t>
            </a:r>
            <a:r>
              <a:rPr lang="en-CA" sz="9600" dirty="0">
                <a:solidFill>
                  <a:schemeClr val="tx1"/>
                </a:solidFill>
              </a:rPr>
              <a:t>or </a:t>
            </a:r>
            <a:r>
              <a:rPr lang="en-CA" sz="9600" b="1" dirty="0" smtClean="0">
                <a:solidFill>
                  <a:schemeClr val="tx1"/>
                </a:solidFill>
              </a:rPr>
              <a:t>pedagogical </a:t>
            </a:r>
            <a:r>
              <a:rPr lang="en-CA" sz="9600" b="1" dirty="0">
                <a:solidFill>
                  <a:schemeClr val="tx1"/>
                </a:solidFill>
              </a:rPr>
              <a:t>challenge</a:t>
            </a:r>
            <a:r>
              <a:rPr lang="en-CA" sz="9600" dirty="0">
                <a:solidFill>
                  <a:schemeClr val="tx1"/>
                </a:solidFill>
              </a:rPr>
              <a:t>. </a:t>
            </a:r>
            <a:endParaRPr lang="en-CA" sz="9600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en-CA" sz="9600" dirty="0" smtClean="0">
                <a:solidFill>
                  <a:schemeClr val="tx1"/>
                </a:solidFill>
              </a:rPr>
              <a:t>The </a:t>
            </a:r>
            <a:r>
              <a:rPr lang="en-CA" sz="9600" dirty="0">
                <a:solidFill>
                  <a:schemeClr val="tx1"/>
                </a:solidFill>
              </a:rPr>
              <a:t>outcomes of the team’s efforts – documented, high quality and polished lessons – are subsequently shared with </a:t>
            </a:r>
            <a:r>
              <a:rPr lang="en-CA" sz="9600" dirty="0" smtClean="0">
                <a:solidFill>
                  <a:schemeClr val="tx1"/>
                </a:solidFill>
              </a:rPr>
              <a:t>other </a:t>
            </a:r>
            <a:r>
              <a:rPr lang="en-CA" sz="9600" dirty="0">
                <a:solidFill>
                  <a:schemeClr val="tx1"/>
                </a:solidFill>
              </a:rPr>
              <a:t>teachers in the </a:t>
            </a:r>
            <a:r>
              <a:rPr lang="en-CA" sz="9600" dirty="0" smtClean="0">
                <a:solidFill>
                  <a:schemeClr val="tx1"/>
                </a:solidFill>
              </a:rPr>
              <a:t>school or district.</a:t>
            </a:r>
          </a:p>
          <a:p>
            <a:pPr marL="68580" indent="0">
              <a:buNone/>
            </a:pPr>
            <a:endParaRPr lang="en-CA" sz="8000" u="sng" dirty="0" smtClean="0">
              <a:hlinkClick r:id="rId3"/>
            </a:endParaRPr>
          </a:p>
          <a:p>
            <a:pPr marL="68580" indent="0">
              <a:buNone/>
            </a:pPr>
            <a:r>
              <a:rPr lang="en-US" sz="8000" dirty="0"/>
              <a:t>Professional Learning and Leadership Development Directorate in Australia. </a:t>
            </a:r>
            <a:endParaRPr lang="en-CA" sz="8000" dirty="0"/>
          </a:p>
          <a:p>
            <a:pPr marL="68580" indent="0">
              <a:buNone/>
            </a:pPr>
            <a:endParaRPr lang="en-CA" sz="6400" dirty="0"/>
          </a:p>
        </p:txBody>
      </p:sp>
    </p:spTree>
    <p:extLst>
      <p:ext uri="{BB962C8B-B14F-4D97-AF65-F5344CB8AC3E}">
        <p14:creationId xmlns:p14="http://schemas.microsoft.com/office/powerpoint/2010/main" val="1483418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Adapting the Model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CA" u="sng" dirty="0">
                <a:hlinkClick r:id="rId3"/>
              </a:rPr>
              <a:t>http://www.youtube.com/watch?v=g48DAG4hJd4</a:t>
            </a:r>
            <a:endParaRPr lang="en-CA" dirty="0"/>
          </a:p>
          <a:p>
            <a:pPr marL="68580" indent="0">
              <a:buNone/>
            </a:pPr>
            <a:r>
              <a:rPr lang="en-CA" sz="2000" dirty="0"/>
              <a:t>(listen up to 3:45</a:t>
            </a:r>
            <a:r>
              <a:rPr lang="en-CA" sz="2000" dirty="0" smtClean="0"/>
              <a:t>)</a:t>
            </a:r>
          </a:p>
          <a:p>
            <a:pPr marL="68580" indent="0">
              <a:buNone/>
            </a:pPr>
            <a:endParaRPr lang="en-CA" sz="2000" dirty="0"/>
          </a:p>
          <a:p>
            <a:pPr marL="68580" indent="0">
              <a:buNone/>
            </a:pPr>
            <a:r>
              <a:rPr lang="en-CA" sz="2800" dirty="0"/>
              <a:t>How might you adapt </a:t>
            </a:r>
            <a:r>
              <a:rPr lang="en-CA" sz="2800" i="1" dirty="0"/>
              <a:t>Lesson Study </a:t>
            </a:r>
            <a:r>
              <a:rPr lang="en-CA" sz="2800" dirty="0"/>
              <a:t>to work in your context, while still maintaining the integrity and benefits of the model?</a:t>
            </a:r>
          </a:p>
          <a:p>
            <a:pPr marL="68580" indent="0">
              <a:buNone/>
            </a:pP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0600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936104"/>
          </a:xfrm>
        </p:spPr>
        <p:txBody>
          <a:bodyPr>
            <a:normAutofit/>
          </a:bodyPr>
          <a:lstStyle/>
          <a:p>
            <a:r>
              <a:rPr lang="en-CA" dirty="0" smtClean="0"/>
              <a:t>Spruce Grove K-4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492896"/>
            <a:ext cx="7848872" cy="403244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CA" sz="2800" dirty="0" smtClean="0"/>
              <a:t>GOAL: Implement the critical thinking model to increase student engagement</a:t>
            </a:r>
          </a:p>
          <a:p>
            <a:pPr marL="68580" indent="0">
              <a:buNone/>
            </a:pPr>
            <a:r>
              <a:rPr lang="en-CA" sz="2800" dirty="0" smtClean="0"/>
              <a:t>Outcome: Teachers will incorporate  ready-made critical thinking lessons into teaching repertoire </a:t>
            </a:r>
          </a:p>
          <a:p>
            <a:pPr>
              <a:buFont typeface="Courier New" pitchFamily="49" charset="0"/>
              <a:buChar char="o"/>
            </a:pPr>
            <a:endParaRPr lang="en-CA" dirty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08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/>
          </a:bodyPr>
          <a:lstStyle/>
          <a:p>
            <a:r>
              <a:rPr lang="en-CA" dirty="0" smtClean="0"/>
              <a:t>West End Middle Years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36912"/>
            <a:ext cx="8208912" cy="33123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CA" sz="2800" dirty="0" smtClean="0"/>
              <a:t>Goal: To increase students’ literacy skills</a:t>
            </a:r>
          </a:p>
          <a:p>
            <a:pPr marL="68580" indent="0">
              <a:buNone/>
            </a:pPr>
            <a:r>
              <a:rPr lang="en-CA" sz="2800" dirty="0" smtClean="0"/>
              <a:t>Outcome:  Teachers will incorporate literacy strategies in Social Studies and Science classes</a:t>
            </a:r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1124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930</TotalTime>
  <Words>383</Words>
  <Application>Microsoft Office PowerPoint</Application>
  <PresentationFormat>On-screen Show (4:3)</PresentationFormat>
  <Paragraphs>63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Learning Coach Meeting</vt:lpstr>
      <vt:lpstr>PSD’s Commitments to Inclusion</vt:lpstr>
      <vt:lpstr>Today’s Agenda</vt:lpstr>
      <vt:lpstr>Share a Meaningful Experience</vt:lpstr>
      <vt:lpstr>What are the most significant benefits of the lesson study?</vt:lpstr>
      <vt:lpstr>What is the Lesson Study Model?</vt:lpstr>
      <vt:lpstr>Adapting the Model </vt:lpstr>
      <vt:lpstr>Spruce Grove K-4 </vt:lpstr>
      <vt:lpstr>West End Middle Years</vt:lpstr>
      <vt:lpstr>Technology Tip</vt:lpstr>
      <vt:lpstr>Next Learning Coach Meeting</vt:lpstr>
    </vt:vector>
  </TitlesOfParts>
  <Company>PSD70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Leah Andrews</dc:creator>
  <cp:lastModifiedBy>Diane Lander</cp:lastModifiedBy>
  <cp:revision>48</cp:revision>
  <dcterms:created xsi:type="dcterms:W3CDTF">2012-12-14T16:08:01Z</dcterms:created>
  <dcterms:modified xsi:type="dcterms:W3CDTF">2013-03-11T22:34:14Z</dcterms:modified>
</cp:coreProperties>
</file>